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62" r:id="rId4"/>
    <p:sldId id="263" r:id="rId5"/>
    <p:sldId id="264" r:id="rId6"/>
    <p:sldId id="265"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188" autoAdjust="0"/>
  </p:normalViewPr>
  <p:slideViewPr>
    <p:cSldViewPr>
      <p:cViewPr>
        <p:scale>
          <a:sx n="66" d="100"/>
          <a:sy n="66" d="100"/>
        </p:scale>
        <p:origin x="-1320" y="8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BC54E7-FF2D-4FFC-8D9A-7A7FA40DE51F}" type="datetimeFigureOut">
              <a:rPr lang="en-US" smtClean="0"/>
              <a:pPr/>
              <a:t>01/09/2013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F7D127-B67E-4FDD-9271-D69B57E5E4F7}" type="slidenum">
              <a:rPr lang="en-US" smtClean="0"/>
              <a:pPr/>
              <a:t>‹#›</a:t>
            </a:fld>
            <a:endParaRPr lang="en-US"/>
          </a:p>
        </p:txBody>
      </p:sp>
    </p:spTree>
    <p:extLst>
      <p:ext uri="{BB962C8B-B14F-4D97-AF65-F5344CB8AC3E}">
        <p14:creationId xmlns:p14="http://schemas.microsoft.com/office/powerpoint/2010/main" val="134667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a:t>
            </a:r>
            <a:r>
              <a:rPr lang="en-US" baseline="0" dirty="0" smtClean="0"/>
              <a:t> is entitled “Learning in the Workplace.” However, I will also be drawing on topics related to Memory. This module might be best used after both topics are covered.</a:t>
            </a:r>
          </a:p>
          <a:p>
            <a:endParaRPr lang="en-US" baseline="0" dirty="0" smtClean="0"/>
          </a:p>
        </p:txBody>
      </p:sp>
      <p:sp>
        <p:nvSpPr>
          <p:cNvPr id="4" name="Slide Number Placeholder 3"/>
          <p:cNvSpPr>
            <a:spLocks noGrp="1"/>
          </p:cNvSpPr>
          <p:nvPr>
            <p:ph type="sldNum" sz="quarter" idx="10"/>
          </p:nvPr>
        </p:nvSpPr>
        <p:spPr/>
        <p:txBody>
          <a:bodyPr/>
          <a:lstStyle/>
          <a:p>
            <a:fld id="{60F7D127-B67E-4FDD-9271-D69B57E5E4F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a:t>
            </a:r>
            <a:r>
              <a:rPr lang="en-US" baseline="0" dirty="0" smtClean="0"/>
              <a:t> slide has two purposes. First, it will motivate students to pay attention to the rest of the unit by making the material personally relevant to them. Second, it will help students begin to apply the theories of learning and memory that you’ve learned in your class to the topic of learning in the workplace. That is, whatever textbook you’re using, you should be able to use this slide to reinforce the concepts that you’ve taught. The slides that follow may extend that discussion.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students in your class are not likely to have held jobs, you may be able to shift the discussion to how students typically learn / are taught in their classes.</a:t>
            </a:r>
            <a:endParaRPr lang="en-US" dirty="0" smtClean="0"/>
          </a:p>
          <a:p>
            <a:endParaRPr lang="en-US" dirty="0"/>
          </a:p>
        </p:txBody>
      </p:sp>
      <p:sp>
        <p:nvSpPr>
          <p:cNvPr id="4" name="Slide Number Placeholder 3"/>
          <p:cNvSpPr>
            <a:spLocks noGrp="1"/>
          </p:cNvSpPr>
          <p:nvPr>
            <p:ph type="sldNum" sz="quarter" idx="10"/>
          </p:nvPr>
        </p:nvSpPr>
        <p:spPr/>
        <p:txBody>
          <a:bodyPr/>
          <a:lstStyle/>
          <a:p>
            <a:fld id="{60F7D127-B67E-4FDD-9271-D69B57E5E4F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Conditioning</a:t>
            </a:r>
            <a:r>
              <a:rPr lang="en-US" baseline="0" dirty="0" smtClean="0"/>
              <a:t> theories can probably be most closely linked to the presence of rewards (pay, bonuses, recognition) for doing good work. One could argue, for instance, that employees learn what’s expected of them by receiving rewards. However, reward schedules aren’t used very deliberately in I-O. Salaries are arguably on a fixed-interval schedule, and bonuses and recognition are typically on a fixed ratio schedule. </a:t>
            </a:r>
          </a:p>
          <a:p>
            <a:endParaRPr lang="en-US" baseline="0" dirty="0" smtClean="0"/>
          </a:p>
          <a:p>
            <a:r>
              <a:rPr lang="en-US" baseline="0" dirty="0" smtClean="0"/>
              <a:t>While this hasn’t been studied in much detail (at least to this author’s knowledge), it might be interesting to apply theories of conditioning to how employees learn about the climate and culture of an organization. That is, every company has its own personality or ways of doing things. While some companies formally teach some of these aspects in training or orientation programs, much of the culture of an organization could probably be learned through observations of stimulus / response relationships or informal reward structures. </a:t>
            </a:r>
          </a:p>
          <a:p>
            <a:endParaRPr lang="en-US" baseline="0" dirty="0" smtClean="0"/>
          </a:p>
          <a:p>
            <a:r>
              <a:rPr lang="en-US" baseline="0" dirty="0" smtClean="0"/>
              <a:t>It’s worth noting that </a:t>
            </a:r>
            <a:r>
              <a:rPr lang="en-US" baseline="0" dirty="0" err="1" smtClean="0"/>
              <a:t>releated</a:t>
            </a:r>
            <a:r>
              <a:rPr lang="en-US" baseline="0" dirty="0" smtClean="0"/>
              <a:t> theories such as Behavior Modification have occasionally been used successfully in work settings. </a:t>
            </a:r>
          </a:p>
          <a:p>
            <a:endParaRPr lang="en-US" baseline="0" dirty="0" smtClean="0"/>
          </a:p>
          <a:p>
            <a:r>
              <a:rPr lang="en-US" baseline="0" dirty="0" smtClean="0"/>
              <a:t>Finally, I-O professionals make use of cognitive theories of knowledge organization and memory. For instance, Davis and Yi (2004, as described by Brown &amp; </a:t>
            </a:r>
            <a:r>
              <a:rPr lang="en-US" baseline="0" dirty="0" err="1" smtClean="0"/>
              <a:t>Sitzmann</a:t>
            </a:r>
            <a:r>
              <a:rPr lang="en-US" baseline="0" dirty="0" smtClean="0"/>
              <a:t>, 2010) designed a program to deliberately make trainees create symbolic relationships between concepts to aid in the encoding of information, and to practice both encoding as well as retrieval processes. </a:t>
            </a:r>
            <a:endParaRPr lang="en-US" dirty="0"/>
          </a:p>
        </p:txBody>
      </p:sp>
      <p:sp>
        <p:nvSpPr>
          <p:cNvPr id="4" name="Slide Number Placeholder 3"/>
          <p:cNvSpPr>
            <a:spLocks noGrp="1"/>
          </p:cNvSpPr>
          <p:nvPr>
            <p:ph type="sldNum" sz="quarter" idx="10"/>
          </p:nvPr>
        </p:nvSpPr>
        <p:spPr/>
        <p:txBody>
          <a:bodyPr/>
          <a:lstStyle/>
          <a:p>
            <a:fld id="{60F7D127-B67E-4FDD-9271-D69B57E5E4F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basic point here is that I-O professionals investigate</a:t>
            </a:r>
            <a:r>
              <a:rPr lang="en-US" baseline="0" dirty="0" smtClean="0"/>
              <a:t> / practice in a wide range of learning activities. We also research how they differ – that is, the best techniques / conditions for some types of training may not be the same as for other types of training.</a:t>
            </a:r>
          </a:p>
          <a:p>
            <a:endParaRPr lang="en-US" baseline="0" dirty="0" smtClean="0"/>
          </a:p>
          <a:p>
            <a:r>
              <a:rPr lang="en-US" baseline="0" dirty="0" smtClean="0"/>
              <a:t>We help to design and evaluate traditional classes that might be taught by either a company or that a company might sent its employees to. Similarly, we investigate how best to implement training online or from a distance. The content of these training activities can be just about anything – from orienting new employees to a company, to training in specific job-related activities, to interpersonal and teamwork skills.</a:t>
            </a:r>
          </a:p>
          <a:p>
            <a:endParaRPr lang="en-US" baseline="0" dirty="0" smtClean="0"/>
          </a:p>
          <a:p>
            <a:r>
              <a:rPr lang="en-US" dirty="0" smtClean="0"/>
              <a:t>We also study how work</a:t>
            </a:r>
            <a:r>
              <a:rPr lang="en-US" baseline="0" dirty="0" smtClean="0"/>
              <a:t> experiences can result in employee learning. Obviously, employees learn many things on the job as they go. They may learn through trial and error or by asking coworkers and others for help and advice. However, I-O practitioners also do this deliberately. For instance, in order to develop employees’ skills, they could use a practice known as Job Rotation, wherein employees get switched to a different job ever so often. Not only do employees learn multiple jobs (making the organization more versatile), but if these jobs depend on each other, a better understanding of what one’s coworkers do could improve efficiency and cooperation. </a:t>
            </a:r>
          </a:p>
          <a:p>
            <a:endParaRPr lang="en-US" baseline="0" dirty="0" smtClean="0"/>
          </a:p>
          <a:p>
            <a:r>
              <a:rPr lang="en-US" baseline="0" dirty="0" smtClean="0"/>
              <a:t>There is a substantial literature on Mentoring, wherein a less experienced employee is paired with a more experienced employee. The mentor may help the protégé learn by passing down information about the job, organizational politics, etc. The mentor may also provide needed psychosocial support. Coaching is a related practice. While a mentor is usually a more senior employee in the same career path, a coach is a professional who specializes in giving particular kinds of one-on-one training and advice to developing employees. </a:t>
            </a:r>
            <a:endParaRPr lang="en-US" dirty="0"/>
          </a:p>
        </p:txBody>
      </p:sp>
      <p:sp>
        <p:nvSpPr>
          <p:cNvPr id="4" name="Slide Number Placeholder 3"/>
          <p:cNvSpPr>
            <a:spLocks noGrp="1"/>
          </p:cNvSpPr>
          <p:nvPr>
            <p:ph type="sldNum" sz="quarter" idx="10"/>
          </p:nvPr>
        </p:nvSpPr>
        <p:spPr/>
        <p:txBody>
          <a:bodyPr/>
          <a:lstStyle/>
          <a:p>
            <a:fld id="{60F7D127-B67E-4FDD-9271-D69B57E5E4F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800" dirty="0" smtClean="0"/>
              <a:t>Typical</a:t>
            </a:r>
            <a:r>
              <a:rPr lang="en-US" sz="800" baseline="0" dirty="0" smtClean="0"/>
              <a:t> models of training design tend to break training into needs analysis, design, implementation, and evaluation. Psychology is relevant in every stage. In training needs analysis, I-O professionals would assess the organization (including the organization’s culture, resources, etc.) to determine what barriers or facilitating factors would be relevant to learning in that organization. They would also need to use their psychological training to observe and describe the tasks that employees perform. That is, they need to describe the behaviors that are engaged in, as well as what knowledge, skills, abilities, attitudes, and other factors (KSAO’s) are important. They also analyze the employees themselves, designing tests of these KSAO’s to determine which employees need training in what areas. Finally, I-O professionals use their research design and measurement skills to determine whether the training is effective. These evaluations may include experimental and quasi-experimental designs, although other methods may also be used.</a:t>
            </a:r>
          </a:p>
          <a:p>
            <a:endParaRPr lang="en-US" sz="800" baseline="0" dirty="0" smtClean="0"/>
          </a:p>
          <a:p>
            <a:r>
              <a:rPr lang="en-US" sz="800" baseline="0" dirty="0" smtClean="0"/>
              <a:t>In training design, I-O professionals decide the best way to facilitate employee learning. This may involve choices of method (see previous slide). However, it also involves making sure that the way that content is provided is consistent with psychological principles of learning. Some of these principles may be developed from traditional learning theories. For instance, they may choose to distribute practice of a task over time instead of ‘cramming’ for a particular topic. Feedback is an important part of training, but the timing and accuracy of feedback is important. Trainers may want to have trainees ‘</a:t>
            </a:r>
            <a:r>
              <a:rPr lang="en-US" sz="800" baseline="0" dirty="0" err="1" smtClean="0"/>
              <a:t>overlearn</a:t>
            </a:r>
            <a:r>
              <a:rPr lang="en-US" sz="800" baseline="0" dirty="0" smtClean="0"/>
              <a:t>,’ continuing to practice even when they’ve mastered the material. Such </a:t>
            </a:r>
            <a:r>
              <a:rPr lang="en-US" sz="800" baseline="0" dirty="0" err="1" smtClean="0"/>
              <a:t>overlearning</a:t>
            </a:r>
            <a:r>
              <a:rPr lang="en-US" sz="800" baseline="0" dirty="0" smtClean="0"/>
              <a:t> results in automatic behavioral responses, which would then require less effort to engage in when needed on the job. Trainers may also provide Advance Organizers to trainees. That is, before trainees begin to learn or practice in depth, the trainer provides an overview of how concepts will be linked. This may help trainees to encode the material in a more efficient way.</a:t>
            </a:r>
          </a:p>
          <a:p>
            <a:endParaRPr lang="en-US" sz="800" baseline="0" dirty="0" smtClean="0"/>
          </a:p>
          <a:p>
            <a:r>
              <a:rPr lang="en-US" sz="800" baseline="0" dirty="0" smtClean="0"/>
              <a:t>Training designers also have choices among the types of activities that trainees will engage in. Lecture and discussion are common techniques, just as they are in undergraduate education. However, I’ve highlighted a few others:</a:t>
            </a:r>
          </a:p>
          <a:p>
            <a:endParaRPr lang="en-US" sz="800" baseline="0" dirty="0" smtClean="0"/>
          </a:p>
          <a:p>
            <a:r>
              <a:rPr lang="en-US" sz="800" baseline="0" dirty="0" smtClean="0"/>
              <a:t>In some training, performing well or perfectly is seen as desirable. In error-based training, however, trainees are encouraged to make mistakes (and sometimes lessons are designed so that they are very likely to make mistakes). Trainees are prepared for this in advance, and are told that errors are a natural part of the process. This approach has some advantages. First, trainees may learn the task better – instead of just learning what to do, they’ll also learn what not to do and why. Second, trainees learn how to react when they’ve made errors, so that they are more likely to remain calm and use appropriate recovery strategies if they happen to be in the same situation on the job.</a:t>
            </a:r>
          </a:p>
          <a:p>
            <a:endParaRPr lang="en-US" sz="800" baseline="0" dirty="0" smtClean="0"/>
          </a:p>
          <a:p>
            <a:r>
              <a:rPr lang="en-US" sz="800" baseline="0" dirty="0" smtClean="0"/>
              <a:t>In behavior modeling, trainees are taught what to do but then are shown models of good performance (e.g., they watch other employees perform the task successfully). </a:t>
            </a:r>
          </a:p>
          <a:p>
            <a:endParaRPr lang="en-US" sz="800" baseline="0" dirty="0" smtClean="0"/>
          </a:p>
          <a:p>
            <a:r>
              <a:rPr lang="en-US" sz="800" baseline="0" dirty="0" smtClean="0"/>
              <a:t>Work simulations and games are useful tools, because they obviously resemble what employees will actually do. However, one interesting consideration is the distinction between physical and psychological fidelity (to the actual work setting). That is, a simulation may not have to have perfect physical fidelity and look exactly like the employee’s workplace. Instead, it’s important that the simulation resemble the psychological aspects of the workplace as closely as possible (e.g., the amount of distractions in the environment, stress / deadline pressure, etc.). </a:t>
            </a:r>
          </a:p>
          <a:p>
            <a:endParaRPr lang="en-US" sz="800" baseline="0" dirty="0" smtClean="0"/>
          </a:p>
        </p:txBody>
      </p:sp>
      <p:sp>
        <p:nvSpPr>
          <p:cNvPr id="4" name="Slide Number Placeholder 3"/>
          <p:cNvSpPr>
            <a:spLocks noGrp="1"/>
          </p:cNvSpPr>
          <p:nvPr>
            <p:ph type="sldNum" sz="quarter" idx="10"/>
          </p:nvPr>
        </p:nvSpPr>
        <p:spPr/>
        <p:txBody>
          <a:bodyPr/>
          <a:lstStyle/>
          <a:p>
            <a:fld id="{60F7D127-B67E-4FDD-9271-D69B57E5E4F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Substantial</a:t>
            </a:r>
            <a:r>
              <a:rPr lang="en-US" baseline="0" dirty="0" smtClean="0"/>
              <a:t> research has investigated which types of employees learn best. Furthermore, research has investigated the interaction between trainee characteristics and other characteristics of training (that is, effective learning frequently depends on whether there’s a match between the trainee characteristic and the type of training provided). On the slide, I’ve listed only a subset of characteristics. With respect to demographics, one interesting finding is that older individuals learn more slowly, which may have implications for training design. </a:t>
            </a:r>
          </a:p>
          <a:p>
            <a:endParaRPr lang="en-US" baseline="0" dirty="0" smtClean="0"/>
          </a:p>
          <a:p>
            <a:r>
              <a:rPr lang="en-US" baseline="0" dirty="0" smtClean="0"/>
              <a:t>Similarly, research has investigated trainer characteristics. I’ve listed some of these characteristics on the slide. However, it’s important to note that these effects are also not constant for all types of trainees. For instance, highly organized lectures may not be as beneficial for some learners, who may benefit more from creating the organization themselves. </a:t>
            </a:r>
            <a:endParaRPr lang="en-US" dirty="0"/>
          </a:p>
        </p:txBody>
      </p:sp>
      <p:sp>
        <p:nvSpPr>
          <p:cNvPr id="4" name="Slide Number Placeholder 3"/>
          <p:cNvSpPr>
            <a:spLocks noGrp="1"/>
          </p:cNvSpPr>
          <p:nvPr>
            <p:ph type="sldNum" sz="quarter" idx="10"/>
          </p:nvPr>
        </p:nvSpPr>
        <p:spPr/>
        <p:txBody>
          <a:bodyPr/>
          <a:lstStyle/>
          <a:p>
            <a:fld id="{60F7D127-B67E-4FDD-9271-D69B57E5E4F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I’ve provided some citations to review articles that might help the interested reader gain a more complete insight about how Training is studied and conducted in I-O Psychology.</a:t>
            </a:r>
            <a:endParaRPr lang="en-US" dirty="0"/>
          </a:p>
        </p:txBody>
      </p:sp>
      <p:sp>
        <p:nvSpPr>
          <p:cNvPr id="4" name="Slide Number Placeholder 3"/>
          <p:cNvSpPr>
            <a:spLocks noGrp="1"/>
          </p:cNvSpPr>
          <p:nvPr>
            <p:ph type="sldNum" sz="quarter" idx="10"/>
          </p:nvPr>
        </p:nvSpPr>
        <p:spPr/>
        <p:txBody>
          <a:bodyPr/>
          <a:lstStyle/>
          <a:p>
            <a:fld id="{60F7D127-B67E-4FDD-9271-D69B57E5E4F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2A46D6-B5FC-41D5-9B7F-9445201A93B4}" type="datetimeFigureOut">
              <a:rPr lang="en-US" smtClean="0"/>
              <a:pPr/>
              <a:t>01/09/2013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E6778-56C7-45D0-BB03-20EE70230B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A46D6-B5FC-41D5-9B7F-9445201A93B4}" type="datetimeFigureOut">
              <a:rPr lang="en-US" smtClean="0"/>
              <a:pPr/>
              <a:t>01/09/2013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E6778-56C7-45D0-BB03-20EE70230B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A46D6-B5FC-41D5-9B7F-9445201A93B4}" type="datetimeFigureOut">
              <a:rPr lang="en-US" smtClean="0"/>
              <a:pPr/>
              <a:t>01/09/2013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E6778-56C7-45D0-BB03-20EE70230B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A46D6-B5FC-41D5-9B7F-9445201A93B4}" type="datetimeFigureOut">
              <a:rPr lang="en-US" smtClean="0"/>
              <a:pPr/>
              <a:t>01/09/2013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E6778-56C7-45D0-BB03-20EE70230B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A46D6-B5FC-41D5-9B7F-9445201A93B4}" type="datetimeFigureOut">
              <a:rPr lang="en-US" smtClean="0"/>
              <a:pPr/>
              <a:t>01/09/2013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E6778-56C7-45D0-BB03-20EE70230B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2A46D6-B5FC-41D5-9B7F-9445201A93B4}" type="datetimeFigureOut">
              <a:rPr lang="en-US" smtClean="0"/>
              <a:pPr/>
              <a:t>01/09/2013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E6778-56C7-45D0-BB03-20EE70230B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2A46D6-B5FC-41D5-9B7F-9445201A93B4}" type="datetimeFigureOut">
              <a:rPr lang="en-US" smtClean="0"/>
              <a:pPr/>
              <a:t>01/09/2013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AE6778-56C7-45D0-BB03-20EE70230B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2A46D6-B5FC-41D5-9B7F-9445201A93B4}" type="datetimeFigureOut">
              <a:rPr lang="en-US" smtClean="0"/>
              <a:pPr/>
              <a:t>01/09/2013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AE6778-56C7-45D0-BB03-20EE70230B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A46D6-B5FC-41D5-9B7F-9445201A93B4}" type="datetimeFigureOut">
              <a:rPr lang="en-US" smtClean="0"/>
              <a:pPr/>
              <a:t>01/09/2013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AE6778-56C7-45D0-BB03-20EE70230B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A46D6-B5FC-41D5-9B7F-9445201A93B4}" type="datetimeFigureOut">
              <a:rPr lang="en-US" smtClean="0"/>
              <a:pPr/>
              <a:t>01/09/2013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E6778-56C7-45D0-BB03-20EE70230B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A46D6-B5FC-41D5-9B7F-9445201A93B4}" type="datetimeFigureOut">
              <a:rPr lang="en-US" smtClean="0"/>
              <a:pPr/>
              <a:t>01/09/2013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E6778-56C7-45D0-BB03-20EE70230B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A46D6-B5FC-41D5-9B7F-9445201A93B4}" type="datetimeFigureOut">
              <a:rPr lang="en-US" smtClean="0"/>
              <a:pPr/>
              <a:t>01/09/2013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E6778-56C7-45D0-BB03-20EE70230B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Learning in the Workplace</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Module from SIOP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in the Workplace</a:t>
            </a:r>
            <a:endParaRPr lang="en-US" b="1" dirty="0"/>
          </a:p>
        </p:txBody>
      </p:sp>
      <p:sp>
        <p:nvSpPr>
          <p:cNvPr id="3" name="Content Placeholder 2"/>
          <p:cNvSpPr>
            <a:spLocks noGrp="1"/>
          </p:cNvSpPr>
          <p:nvPr>
            <p:ph idx="1"/>
          </p:nvPr>
        </p:nvSpPr>
        <p:spPr/>
        <p:txBody>
          <a:bodyPr/>
          <a:lstStyle/>
          <a:p>
            <a:r>
              <a:rPr lang="en-US" dirty="0" smtClean="0"/>
              <a:t>(assuming you have held a job) How did you learn how to perform your job? </a:t>
            </a:r>
          </a:p>
          <a:p>
            <a:endParaRPr lang="en-US" dirty="0" smtClean="0"/>
          </a:p>
          <a:p>
            <a:r>
              <a:rPr lang="en-US" dirty="0" smtClean="0"/>
              <a:t>What types of training methods do you think work best?</a:t>
            </a:r>
          </a:p>
          <a:p>
            <a:endParaRPr lang="en-US" dirty="0" smtClean="0"/>
          </a:p>
          <a:p>
            <a:r>
              <a:rPr lang="en-US" dirty="0" smtClean="0"/>
              <a:t>What makes a good teacher / trainer?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Learning </a:t>
            </a:r>
            <a:r>
              <a:rPr lang="en-US" b="1" dirty="0" smtClean="0"/>
              <a:t>in</a:t>
            </a:r>
            <a:r>
              <a:rPr lang="en-US" b="1" dirty="0" smtClean="0"/>
              <a:t/>
            </a:r>
            <a:br>
              <a:rPr lang="en-US" b="1" dirty="0" smtClean="0"/>
            </a:br>
            <a:r>
              <a:rPr lang="en-US" b="1" dirty="0" smtClean="0"/>
              <a:t>Industrial-Organizational </a:t>
            </a:r>
            <a:r>
              <a:rPr lang="en-US" b="1" dirty="0" smtClean="0"/>
              <a:t>Psychology</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Learning can be (but may not often be) examined through the lenses of</a:t>
            </a:r>
          </a:p>
          <a:p>
            <a:pPr lvl="1"/>
            <a:r>
              <a:rPr lang="en-US" dirty="0" smtClean="0"/>
              <a:t>Classical &amp; operant conditioning</a:t>
            </a:r>
          </a:p>
          <a:p>
            <a:pPr lvl="1"/>
            <a:r>
              <a:rPr lang="en-US" dirty="0" smtClean="0"/>
              <a:t>Behavior modification</a:t>
            </a:r>
          </a:p>
          <a:p>
            <a:pPr lvl="1"/>
            <a:r>
              <a:rPr lang="en-US" dirty="0" smtClean="0"/>
              <a:t>Cognitive theories</a:t>
            </a:r>
          </a:p>
          <a:p>
            <a:r>
              <a:rPr lang="en-US" dirty="0" smtClean="0"/>
              <a:t>Typically, “learning” science and practice in I-O Psychology tends to focus on</a:t>
            </a:r>
          </a:p>
          <a:p>
            <a:pPr lvl="1"/>
            <a:r>
              <a:rPr lang="en-US" dirty="0" smtClean="0"/>
              <a:t>Types of training</a:t>
            </a:r>
          </a:p>
          <a:p>
            <a:pPr lvl="1"/>
            <a:r>
              <a:rPr lang="en-US" dirty="0" smtClean="0"/>
              <a:t>The training process / training principles</a:t>
            </a:r>
          </a:p>
          <a:p>
            <a:pPr lvl="1"/>
            <a:r>
              <a:rPr lang="en-US" dirty="0" smtClean="0"/>
              <a:t>Trainer and trainee characteristics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Training / Learning</a:t>
            </a:r>
            <a:endParaRPr lang="en-US" b="1" dirty="0"/>
          </a:p>
        </p:txBody>
      </p:sp>
      <p:sp>
        <p:nvSpPr>
          <p:cNvPr id="3" name="Content Placeholder 2"/>
          <p:cNvSpPr>
            <a:spLocks noGrp="1"/>
          </p:cNvSpPr>
          <p:nvPr>
            <p:ph idx="1"/>
          </p:nvPr>
        </p:nvSpPr>
        <p:spPr/>
        <p:txBody>
          <a:bodyPr/>
          <a:lstStyle/>
          <a:p>
            <a:r>
              <a:rPr lang="en-US" dirty="0" smtClean="0"/>
              <a:t>Traditional Education / Courses</a:t>
            </a:r>
          </a:p>
          <a:p>
            <a:pPr lvl="1"/>
            <a:r>
              <a:rPr lang="en-US" dirty="0" smtClean="0"/>
              <a:t>(Online or Distance-Based Courses)</a:t>
            </a:r>
          </a:p>
          <a:p>
            <a:r>
              <a:rPr lang="en-US" dirty="0" smtClean="0"/>
              <a:t>Work Experiences</a:t>
            </a:r>
          </a:p>
          <a:p>
            <a:r>
              <a:rPr lang="en-US" dirty="0" smtClean="0"/>
              <a:t>Mentoring</a:t>
            </a:r>
          </a:p>
          <a:p>
            <a:r>
              <a:rPr lang="en-US" dirty="0" smtClean="0"/>
              <a:t>Coaching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Training Process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Typical Process</a:t>
            </a:r>
          </a:p>
          <a:p>
            <a:pPr lvl="1"/>
            <a:r>
              <a:rPr lang="en-US" dirty="0" smtClean="0"/>
              <a:t>Needs analysis</a:t>
            </a:r>
          </a:p>
          <a:p>
            <a:pPr lvl="1"/>
            <a:r>
              <a:rPr lang="en-US" dirty="0" smtClean="0"/>
              <a:t>Design</a:t>
            </a:r>
          </a:p>
          <a:p>
            <a:pPr lvl="1"/>
            <a:r>
              <a:rPr lang="en-US" dirty="0" smtClean="0"/>
              <a:t>Evaluation</a:t>
            </a:r>
          </a:p>
          <a:p>
            <a:r>
              <a:rPr lang="en-US" dirty="0" smtClean="0"/>
              <a:t>(some) Training Design Principles &amp; Activities:</a:t>
            </a:r>
          </a:p>
          <a:p>
            <a:pPr lvl="1"/>
            <a:r>
              <a:rPr lang="en-US" dirty="0" smtClean="0"/>
              <a:t>Spaced vs. massed practice</a:t>
            </a:r>
          </a:p>
          <a:p>
            <a:pPr lvl="1"/>
            <a:r>
              <a:rPr lang="en-US" dirty="0" smtClean="0"/>
              <a:t>Feedback</a:t>
            </a:r>
          </a:p>
          <a:p>
            <a:pPr lvl="1"/>
            <a:r>
              <a:rPr lang="en-US" dirty="0" smtClean="0"/>
              <a:t>Automaticity / </a:t>
            </a:r>
            <a:r>
              <a:rPr lang="en-US" dirty="0"/>
              <a:t>o</a:t>
            </a:r>
            <a:r>
              <a:rPr lang="en-US" dirty="0" smtClean="0"/>
              <a:t>verlearning</a:t>
            </a:r>
          </a:p>
          <a:p>
            <a:pPr lvl="1"/>
            <a:r>
              <a:rPr lang="en-US" dirty="0" smtClean="0"/>
              <a:t>Advance organizers</a:t>
            </a:r>
          </a:p>
          <a:p>
            <a:pPr lvl="1"/>
            <a:r>
              <a:rPr lang="en-US" dirty="0" smtClean="0"/>
              <a:t>Error-based learning</a:t>
            </a:r>
          </a:p>
          <a:p>
            <a:pPr lvl="1"/>
            <a:r>
              <a:rPr lang="en-US" dirty="0" smtClean="0"/>
              <a:t>Behavior modeling</a:t>
            </a:r>
          </a:p>
          <a:p>
            <a:pPr lvl="1"/>
            <a:r>
              <a:rPr lang="en-US" dirty="0" smtClean="0"/>
              <a:t>Work simulations / games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Trainee </a:t>
            </a:r>
            <a:r>
              <a:rPr lang="en-US" b="1" dirty="0" smtClean="0"/>
              <a:t>/ </a:t>
            </a:r>
            <a:r>
              <a:rPr lang="en-US" b="1" dirty="0" smtClean="0"/>
              <a:t>Trainer </a:t>
            </a:r>
            <a:r>
              <a:rPr lang="en-US" b="1" dirty="0" smtClean="0"/>
              <a:t>Characteristics</a:t>
            </a:r>
            <a:endParaRPr lang="en-US" b="1" dirty="0"/>
          </a:p>
        </p:txBody>
      </p:sp>
      <p:sp>
        <p:nvSpPr>
          <p:cNvPr id="3" name="Content Placeholder 2"/>
          <p:cNvSpPr>
            <a:spLocks noGrp="1"/>
          </p:cNvSpPr>
          <p:nvPr>
            <p:ph idx="1"/>
          </p:nvPr>
        </p:nvSpPr>
        <p:spPr/>
        <p:txBody>
          <a:bodyPr>
            <a:normAutofit fontScale="92500" lnSpcReduction="20000"/>
          </a:bodyPr>
          <a:lstStyle/>
          <a:p>
            <a:r>
              <a:rPr lang="en-US" sz="3500" dirty="0" smtClean="0"/>
              <a:t>Trainee Characteristics</a:t>
            </a:r>
          </a:p>
          <a:p>
            <a:pPr lvl="1"/>
            <a:r>
              <a:rPr lang="en-US" dirty="0" smtClean="0"/>
              <a:t>Intelligence</a:t>
            </a:r>
          </a:p>
          <a:p>
            <a:pPr lvl="1"/>
            <a:r>
              <a:rPr lang="en-US" dirty="0" smtClean="0"/>
              <a:t>Motivation</a:t>
            </a:r>
          </a:p>
          <a:p>
            <a:pPr lvl="1"/>
            <a:r>
              <a:rPr lang="en-US" dirty="0" smtClean="0"/>
              <a:t>Self-efficacy</a:t>
            </a:r>
          </a:p>
          <a:p>
            <a:pPr lvl="1"/>
            <a:r>
              <a:rPr lang="en-US" dirty="0" smtClean="0"/>
              <a:t>Locus of control (internal will be more motivated)</a:t>
            </a:r>
          </a:p>
          <a:p>
            <a:pPr lvl="1"/>
            <a:r>
              <a:rPr lang="en-US" dirty="0" smtClean="0"/>
              <a:t>Demographics</a:t>
            </a:r>
          </a:p>
          <a:p>
            <a:r>
              <a:rPr lang="en-US" sz="3500" dirty="0" smtClean="0"/>
              <a:t>Trainer Characteristics</a:t>
            </a:r>
          </a:p>
          <a:p>
            <a:pPr lvl="1"/>
            <a:r>
              <a:rPr lang="en-US" dirty="0" smtClean="0"/>
              <a:t>Clarity</a:t>
            </a:r>
          </a:p>
          <a:p>
            <a:pPr lvl="1"/>
            <a:r>
              <a:rPr lang="en-US" dirty="0" smtClean="0"/>
              <a:t>Organization</a:t>
            </a:r>
          </a:p>
          <a:p>
            <a:pPr lvl="1"/>
            <a:r>
              <a:rPr lang="en-US" dirty="0" smtClean="0"/>
              <a:t>Enthusiasm / Engagement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normAutofit fontScale="70000" lnSpcReduction="20000"/>
          </a:bodyPr>
          <a:lstStyle/>
          <a:p>
            <a:pPr>
              <a:spcBef>
                <a:spcPts val="720"/>
              </a:spcBef>
              <a:buNone/>
            </a:pPr>
            <a:r>
              <a:rPr lang="en-US" dirty="0" smtClean="0"/>
              <a:t>Brown, K. G., &amp; </a:t>
            </a:r>
            <a:r>
              <a:rPr lang="en-US" dirty="0" err="1" smtClean="0"/>
              <a:t>Sitzmann</a:t>
            </a:r>
            <a:r>
              <a:rPr lang="en-US" dirty="0" smtClean="0"/>
              <a:t>, T. (2010). Training and employee development for improved performance. In S. </a:t>
            </a:r>
            <a:r>
              <a:rPr lang="en-US" dirty="0" err="1" smtClean="0"/>
              <a:t>Zedeck</a:t>
            </a:r>
            <a:r>
              <a:rPr lang="en-US" dirty="0" smtClean="0"/>
              <a:t> (Ed.), </a:t>
            </a:r>
            <a:r>
              <a:rPr lang="en-US" i="1" dirty="0" smtClean="0"/>
              <a:t>APA handbook of industrial and organizational </a:t>
            </a:r>
            <a:r>
              <a:rPr lang="en-US" i="1" dirty="0"/>
              <a:t>p</a:t>
            </a:r>
            <a:r>
              <a:rPr lang="en-US" i="1" dirty="0" smtClean="0"/>
              <a:t>sychology</a:t>
            </a:r>
            <a:r>
              <a:rPr lang="en-US" dirty="0" smtClean="0"/>
              <a:t> (Vol. 2, pp. 469-503). Washington, DC: American Psychological Association.</a:t>
            </a:r>
          </a:p>
          <a:p>
            <a:pPr>
              <a:spcBef>
                <a:spcPts val="720"/>
              </a:spcBef>
              <a:buNone/>
            </a:pPr>
            <a:r>
              <a:rPr lang="en-US" dirty="0" err="1" smtClean="0"/>
              <a:t>Eby</a:t>
            </a:r>
            <a:r>
              <a:rPr lang="en-US" dirty="0" smtClean="0"/>
              <a:t>, L. T. (2010). Mentoring. In S. </a:t>
            </a:r>
            <a:r>
              <a:rPr lang="en-US" dirty="0" err="1" smtClean="0"/>
              <a:t>Zedeck</a:t>
            </a:r>
            <a:r>
              <a:rPr lang="en-US" dirty="0" smtClean="0"/>
              <a:t> (Ed.), </a:t>
            </a:r>
            <a:r>
              <a:rPr lang="en-US" i="1" dirty="0" smtClean="0"/>
              <a:t>APA handbook of industrial and organizational </a:t>
            </a:r>
            <a:r>
              <a:rPr lang="en-US" i="1" dirty="0"/>
              <a:t>p</a:t>
            </a:r>
            <a:r>
              <a:rPr lang="en-US" i="1" dirty="0" smtClean="0"/>
              <a:t>sychology</a:t>
            </a:r>
            <a:r>
              <a:rPr lang="en-US" dirty="0" smtClean="0"/>
              <a:t> (Vol. 2, pp. 505-525). Washington, DC: American Psychological Association.</a:t>
            </a:r>
          </a:p>
          <a:p>
            <a:pPr>
              <a:spcBef>
                <a:spcPts val="720"/>
              </a:spcBef>
              <a:buNone/>
            </a:pPr>
            <a:r>
              <a:rPr lang="en-US" dirty="0" smtClean="0"/>
              <a:t>Goldstein, I. L., &amp; Ford, J. K. (2002). </a:t>
            </a:r>
            <a:r>
              <a:rPr lang="en-US" i="1" dirty="0" smtClean="0"/>
              <a:t>Training in organizations</a:t>
            </a:r>
            <a:r>
              <a:rPr lang="en-US" dirty="0" smtClean="0"/>
              <a:t> (4</a:t>
            </a:r>
            <a:r>
              <a:rPr lang="en-US" baseline="30000" dirty="0" smtClean="0"/>
              <a:t>th</a:t>
            </a:r>
            <a:r>
              <a:rPr lang="en-US" dirty="0" smtClean="0"/>
              <a:t> ed.). Belmont, CA: Wadsworth.</a:t>
            </a:r>
          </a:p>
          <a:p>
            <a:pPr>
              <a:spcBef>
                <a:spcPts val="720"/>
              </a:spcBef>
              <a:buNone/>
            </a:pPr>
            <a:r>
              <a:rPr lang="en-US" dirty="0" smtClean="0"/>
              <a:t>Peterson, D. B. (2010). Executive coaching: A critical review and recommendations for advancing the practice. In S. </a:t>
            </a:r>
            <a:r>
              <a:rPr lang="en-US" dirty="0" err="1" smtClean="0"/>
              <a:t>Zedeck</a:t>
            </a:r>
            <a:r>
              <a:rPr lang="en-US" dirty="0" smtClean="0"/>
              <a:t> (Ed.), </a:t>
            </a:r>
            <a:r>
              <a:rPr lang="en-US" i="1" dirty="0" smtClean="0"/>
              <a:t>APA handbook of industrial and organizational </a:t>
            </a:r>
            <a:r>
              <a:rPr lang="en-US" i="1" dirty="0"/>
              <a:t>p</a:t>
            </a:r>
            <a:r>
              <a:rPr lang="en-US" i="1" dirty="0" smtClean="0"/>
              <a:t>sychology</a:t>
            </a:r>
            <a:r>
              <a:rPr lang="en-US" dirty="0" smtClean="0"/>
              <a:t> (Vol. 2, pp. 527-566). Washington, DC: American Psychological Association.</a:t>
            </a:r>
          </a:p>
          <a:p>
            <a:pPr>
              <a:spcBef>
                <a:spcPts val="720"/>
              </a:spcBef>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TotalTime>
  <Words>1963</Words>
  <Application>Microsoft Office PowerPoint</Application>
  <PresentationFormat>On-screen Show (4:3)</PresentationFormat>
  <Paragraphs>92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Learning in the Workplace</vt:lpstr>
      <vt:lpstr>Learning in the Workplace</vt:lpstr>
      <vt:lpstr>Learning in Industrial-Organizational Psychology</vt:lpstr>
      <vt:lpstr>Types of Training / Learning</vt:lpstr>
      <vt:lpstr>Training Process</vt:lpstr>
      <vt:lpstr>Trainee / Trainer Characteristics</vt:lpstr>
      <vt:lpstr>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in the Workplace</dc:title>
  <dc:creator>Mike Horvath</dc:creator>
  <cp:lastModifiedBy>Author</cp:lastModifiedBy>
  <cp:revision>71</cp:revision>
  <dcterms:created xsi:type="dcterms:W3CDTF">2011-10-04T18:52:26Z</dcterms:created>
  <dcterms:modified xsi:type="dcterms:W3CDTF">2013-01-10T02:18:20Z</dcterms:modified>
</cp:coreProperties>
</file>